
<file path=[Content_Types].xml><?xml version="1.0" encoding="utf-8"?>
<Types xmlns="http://schemas.openxmlformats.org/package/2006/content-types">
  <Default Extension="xml" ContentType="application/xml"/>
  <Default Extension="mp3" ContentType="audio/unknown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72" r:id="rId11"/>
    <p:sldId id="268" r:id="rId12"/>
    <p:sldId id="269" r:id="rId13"/>
    <p:sldId id="270" r:id="rId14"/>
    <p:sldId id="264" r:id="rId15"/>
    <p:sldId id="266" r:id="rId16"/>
    <p:sldId id="267" r:id="rId17"/>
    <p:sldId id="271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57" autoAdjust="0"/>
    <p:restoredTop sz="98333" autoAdjust="0"/>
  </p:normalViewPr>
  <p:slideViewPr>
    <p:cSldViewPr snapToGrid="0" snapToObjects="1">
      <p:cViewPr varScale="1">
        <p:scale>
          <a:sx n="98" d="100"/>
          <a:sy n="98" d="100"/>
        </p:scale>
        <p:origin x="-96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1D5-D846-A440-83DC-0852B7D6754B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01F-B6CF-414A-90CA-5E85F0B1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4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1D5-D846-A440-83DC-0852B7D6754B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01F-B6CF-414A-90CA-5E85F0B1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1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1D5-D846-A440-83DC-0852B7D6754B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01F-B6CF-414A-90CA-5E85F0B1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1D5-D846-A440-83DC-0852B7D6754B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01F-B6CF-414A-90CA-5E85F0B1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1D5-D846-A440-83DC-0852B7D6754B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01F-B6CF-414A-90CA-5E85F0B1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0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1D5-D846-A440-83DC-0852B7D6754B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01F-B6CF-414A-90CA-5E85F0B1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2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1D5-D846-A440-83DC-0852B7D6754B}" type="datetimeFigureOut">
              <a:rPr lang="en-US" smtClean="0"/>
              <a:t>4/7/14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01F-B6CF-414A-90CA-5E85F0B1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1D5-D846-A440-83DC-0852B7D6754B}" type="datetimeFigureOut">
              <a:rPr lang="en-US" smtClean="0"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01F-B6CF-414A-90CA-5E85F0B1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0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1D5-D846-A440-83DC-0852B7D6754B}" type="datetimeFigureOut">
              <a:rPr lang="en-US" smtClean="0"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01F-B6CF-414A-90CA-5E85F0B1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3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1D5-D846-A440-83DC-0852B7D6754B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01F-B6CF-414A-90CA-5E85F0B1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9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1D5-D846-A440-83DC-0852B7D6754B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501F-B6CF-414A-90CA-5E85F0B1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7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D1D5-D846-A440-83DC-0852B7D6754B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501F-B6CF-414A-90CA-5E85F0B1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7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microsoft.com/office/2007/relationships/media" Target="../media/media1.mp3"/><Relationship Id="rId2" Type="http://schemas.openxmlformats.org/officeDocument/2006/relationships/audio" Target="../media/media1.mp3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jbstatistics" TargetMode="External"/><Relationship Id="rId4" Type="http://schemas.openxmlformats.org/officeDocument/2006/relationships/hyperlink" Target="https://www.youtube.com/user/vostat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khanacademy.org/math/probabilit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Stats &amp; Excel Crash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Jim &amp; Sam</a:t>
            </a:r>
          </a:p>
          <a:p>
            <a:r>
              <a:rPr lang="en-US" dirty="0" smtClean="0"/>
              <a:t>April 8, 2014</a:t>
            </a:r>
            <a:endParaRPr lang="en-US" dirty="0"/>
          </a:p>
        </p:txBody>
      </p:sp>
      <p:pic>
        <p:nvPicPr>
          <p:cNvPr id="4" name="cars044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165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4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Checking for Parametric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Outliers</a:t>
            </a:r>
          </a:p>
          <a:p>
            <a:r>
              <a:rPr lang="en-US" dirty="0" smtClean="0"/>
              <a:t>Normal distribution</a:t>
            </a:r>
          </a:p>
          <a:p>
            <a:r>
              <a:rPr lang="en-US" dirty="0" smtClean="0"/>
              <a:t>Homogeneity of variances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69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Assumptions: Outliers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Boxplots </a:t>
            </a:r>
            <a:r>
              <a:rPr lang="en-US" dirty="0" smtClean="0"/>
              <a:t>= </a:t>
            </a:r>
            <a:r>
              <a:rPr lang="en-US" dirty="0" smtClean="0">
                <a:sym typeface="Wingdings"/>
              </a:rPr>
              <a:t></a:t>
            </a:r>
            <a:endParaRPr lang="en-US" dirty="0" smtClean="0"/>
          </a:p>
          <a:p>
            <a:r>
              <a:rPr lang="en-US" dirty="0" smtClean="0"/>
              <a:t>Just </a:t>
            </a:r>
            <a:r>
              <a:rPr lang="en-US" dirty="0" smtClean="0"/>
              <a:t>look at </a:t>
            </a:r>
            <a:r>
              <a:rPr lang="en-US" dirty="0" smtClean="0"/>
              <a:t>IQR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=</a:t>
            </a:r>
            <a:r>
              <a:rPr lang="en-US" dirty="0" err="1" smtClean="0"/>
              <a:t>quartile.inc</a:t>
            </a:r>
            <a:r>
              <a:rPr lang="en-US" dirty="0" smtClean="0"/>
              <a:t>(array, 1) for first quartile</a:t>
            </a:r>
          </a:p>
          <a:p>
            <a:pPr lvl="1"/>
            <a:r>
              <a:rPr lang="en-US" dirty="0" smtClean="0"/>
              <a:t>=</a:t>
            </a:r>
            <a:r>
              <a:rPr lang="en-US" dirty="0" err="1" smtClean="0"/>
              <a:t>quartile.inc</a:t>
            </a:r>
            <a:r>
              <a:rPr lang="en-US" dirty="0" smtClean="0"/>
              <a:t>(array, 3) for third quartile</a:t>
            </a:r>
          </a:p>
          <a:p>
            <a:pPr lvl="1"/>
            <a:r>
              <a:rPr lang="en-US" dirty="0" smtClean="0"/>
              <a:t>Subtract first calculation from the second for IQR</a:t>
            </a:r>
          </a:p>
          <a:p>
            <a:pPr lvl="1"/>
            <a:r>
              <a:rPr lang="en-US" dirty="0" smtClean="0"/>
              <a:t>IQR * </a:t>
            </a:r>
            <a:r>
              <a:rPr lang="en-US" dirty="0" smtClean="0"/>
              <a:t>1.5 for minor outlier</a:t>
            </a:r>
            <a:endParaRPr lang="en-US" dirty="0" smtClean="0"/>
          </a:p>
          <a:p>
            <a:pPr lvl="1"/>
            <a:r>
              <a:rPr lang="en-US" dirty="0" smtClean="0"/>
              <a:t>First quartile – (IQR * 1.5) for lower cut</a:t>
            </a:r>
          </a:p>
          <a:p>
            <a:pPr lvl="1"/>
            <a:r>
              <a:rPr lang="en-US" dirty="0" smtClean="0"/>
              <a:t>Third quartile + (IQR * 1.5) for upper </a:t>
            </a:r>
            <a:r>
              <a:rPr lang="en-US" dirty="0" smtClean="0"/>
              <a:t>cut</a:t>
            </a:r>
          </a:p>
          <a:p>
            <a:pPr lvl="1"/>
            <a:r>
              <a:rPr lang="en-US" dirty="0" smtClean="0"/>
              <a:t>IQR * 3 for major outlier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89906" y="6175007"/>
            <a:ext cx="6635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30000" dirty="0" smtClean="0"/>
              <a:t>1</a:t>
            </a:r>
            <a:r>
              <a:rPr lang="en-US" sz="2400" dirty="0" smtClean="0"/>
              <a:t>We’ll just look at outliers in the aggregate for now.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1162886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Assumptions: Normality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Mean and median</a:t>
            </a:r>
          </a:p>
          <a:p>
            <a:r>
              <a:rPr lang="en-US" dirty="0" smtClean="0"/>
              <a:t>Skew and </a:t>
            </a:r>
            <a:r>
              <a:rPr lang="en-US" dirty="0" err="1" smtClean="0"/>
              <a:t>kurt</a:t>
            </a:r>
            <a:r>
              <a:rPr lang="en-US" dirty="0" smtClean="0"/>
              <a:t> values</a:t>
            </a:r>
          </a:p>
          <a:p>
            <a:r>
              <a:rPr lang="en-US" dirty="0" smtClean="0"/>
              <a:t>Histogram with &gt; 30 sample size</a:t>
            </a:r>
          </a:p>
          <a:p>
            <a:pPr lvl="1"/>
            <a:r>
              <a:rPr lang="en-US" dirty="0" smtClean="0"/>
              <a:t>Create bins</a:t>
            </a:r>
          </a:p>
          <a:p>
            <a:pPr lvl="1"/>
            <a:r>
              <a:rPr lang="en-US" dirty="0" smtClean="0"/>
              <a:t>Highlight data</a:t>
            </a:r>
          </a:p>
          <a:p>
            <a:pPr lvl="1"/>
            <a:r>
              <a:rPr lang="en-US" dirty="0" smtClean="0"/>
              <a:t>Highlight bins</a:t>
            </a:r>
          </a:p>
          <a:p>
            <a:pPr lvl="1"/>
            <a:r>
              <a:rPr lang="en-US" dirty="0" smtClean="0"/>
              <a:t>Select chart output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Mac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Mean and median</a:t>
            </a:r>
          </a:p>
          <a:p>
            <a:r>
              <a:rPr lang="en-US" dirty="0" smtClean="0"/>
              <a:t>Skew and </a:t>
            </a:r>
            <a:r>
              <a:rPr lang="en-US" dirty="0" err="1" smtClean="0"/>
              <a:t>kurt</a:t>
            </a:r>
            <a:r>
              <a:rPr lang="en-US" dirty="0" smtClean="0"/>
              <a:t> values</a:t>
            </a:r>
          </a:p>
          <a:p>
            <a:r>
              <a:rPr lang="en-US" dirty="0" smtClean="0"/>
              <a:t>Histogram with &gt; 30 sample size</a:t>
            </a:r>
          </a:p>
          <a:p>
            <a:pPr lvl="1"/>
            <a:r>
              <a:rPr lang="en-US" dirty="0" smtClean="0"/>
              <a:t>Create bins</a:t>
            </a:r>
          </a:p>
          <a:p>
            <a:pPr lvl="1"/>
            <a:r>
              <a:rPr lang="en-US" dirty="0" smtClean="0"/>
              <a:t>To right, select all cells</a:t>
            </a:r>
          </a:p>
          <a:p>
            <a:pPr lvl="1"/>
            <a:r>
              <a:rPr lang="en-US" dirty="0" smtClean="0"/>
              <a:t>Enter =frequency(data, bins)</a:t>
            </a:r>
          </a:p>
          <a:p>
            <a:pPr lvl="1"/>
            <a:r>
              <a:rPr lang="en-US" dirty="0" smtClean="0"/>
              <a:t>Command + enter</a:t>
            </a:r>
          </a:p>
          <a:p>
            <a:pPr lvl="1"/>
            <a:r>
              <a:rPr lang="en-US" dirty="0" smtClean="0"/>
              <a:t>Select frequencies to create clustered column graph </a:t>
            </a:r>
          </a:p>
          <a:p>
            <a:pPr lvl="1"/>
            <a:r>
              <a:rPr lang="en-US" dirty="0" smtClean="0"/>
              <a:t>Can reduce gaps between columns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70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Assumptions: Homogeneity of Variances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Commands to right or Analysis </a:t>
            </a:r>
            <a:r>
              <a:rPr lang="en-US" dirty="0" err="1" smtClean="0"/>
              <a:t>ToolPak</a:t>
            </a:r>
            <a:endParaRPr lang="en-US" dirty="0" smtClean="0"/>
          </a:p>
          <a:p>
            <a:r>
              <a:rPr lang="en-US" dirty="0" smtClean="0"/>
              <a:t>F-Test Two-Sample for Variances</a:t>
            </a:r>
          </a:p>
          <a:p>
            <a:pPr lvl="1"/>
            <a:r>
              <a:rPr lang="en-US" dirty="0" smtClean="0"/>
              <a:t>F-test is sensitive to non-normality</a:t>
            </a:r>
          </a:p>
          <a:p>
            <a:pPr lvl="1"/>
            <a:r>
              <a:rPr lang="en-US" dirty="0" smtClean="0"/>
              <a:t>Look to p-value</a:t>
            </a:r>
          </a:p>
          <a:p>
            <a:pPr lvl="1"/>
            <a:r>
              <a:rPr lang="en-US" dirty="0" smtClean="0"/>
              <a:t>Or looking to see if F test statistic &lt; F critical value</a:t>
            </a:r>
          </a:p>
          <a:p>
            <a:pPr lvl="1"/>
            <a:r>
              <a:rPr lang="en-US" dirty="0" smtClean="0"/>
              <a:t>Aiming to ACCEPT the null</a:t>
            </a:r>
          </a:p>
          <a:p>
            <a:r>
              <a:rPr lang="en-US" dirty="0" smtClean="0"/>
              <a:t>If lack confidence, choose unequal variances </a:t>
            </a:r>
            <a:r>
              <a:rPr lang="en-US" dirty="0" smtClean="0"/>
              <a:t>option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 =</a:t>
            </a:r>
            <a:r>
              <a:rPr lang="en-US" dirty="0" err="1" smtClean="0"/>
              <a:t>var.s</a:t>
            </a:r>
            <a:r>
              <a:rPr lang="en-US" dirty="0" smtClean="0"/>
              <a:t>(</a:t>
            </a:r>
          </a:p>
          <a:p>
            <a:r>
              <a:rPr lang="en-US" dirty="0" smtClean="0"/>
              <a:t>Compare variances of each group</a:t>
            </a:r>
          </a:p>
          <a:p>
            <a:r>
              <a:rPr lang="en-US" dirty="0" smtClean="0"/>
              <a:t>Are variances within a factor of 2</a:t>
            </a:r>
            <a:r>
              <a:rPr lang="en-US" dirty="0" smtClean="0"/>
              <a:t>?</a:t>
            </a:r>
          </a:p>
          <a:p>
            <a:r>
              <a:rPr lang="en-US" dirty="0" smtClean="0"/>
              <a:t>Or plot mean vs. data</a:t>
            </a:r>
            <a:endParaRPr lang="en-US" dirty="0" smtClean="0"/>
          </a:p>
          <a:p>
            <a:r>
              <a:rPr lang="en-US" dirty="0" smtClean="0"/>
              <a:t>If lack confidence, choose unequal variances </a:t>
            </a:r>
            <a:r>
              <a:rPr lang="en-US" dirty="0" smtClean="0"/>
              <a:t>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394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 Test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Tests for differences between two means</a:t>
            </a:r>
          </a:p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IV w two categories</a:t>
            </a:r>
          </a:p>
          <a:p>
            <a:pPr lvl="1"/>
            <a:r>
              <a:rPr lang="en-US" dirty="0" smtClean="0"/>
              <a:t>DV that is continuous</a:t>
            </a:r>
          </a:p>
          <a:p>
            <a:pPr lvl="1"/>
            <a:r>
              <a:rPr lang="en-US" dirty="0" smtClean="0"/>
              <a:t>No significant outliers</a:t>
            </a:r>
          </a:p>
          <a:p>
            <a:pPr lvl="1"/>
            <a:r>
              <a:rPr lang="en-US" dirty="0" smtClean="0"/>
              <a:t>DV should be normally distributed for each category of the IV</a:t>
            </a:r>
          </a:p>
          <a:p>
            <a:pPr lvl="1"/>
            <a:r>
              <a:rPr lang="en-US" dirty="0" smtClean="0"/>
              <a:t>Homogeneity of variances (if independent t test)</a:t>
            </a:r>
          </a:p>
          <a:p>
            <a:pPr lvl="1"/>
            <a:r>
              <a:rPr lang="en-US" dirty="0" smtClean="0"/>
              <a:t>Independence of observations (if independent t test) or matched data (if dependent t test) </a:t>
            </a:r>
          </a:p>
          <a:p>
            <a:r>
              <a:rPr lang="en-US" dirty="0" smtClean="0"/>
              <a:t>Real-world </a:t>
            </a:r>
            <a:r>
              <a:rPr lang="en-US" dirty="0" smtClean="0"/>
              <a:t>example?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26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 Test in Excel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Commands to right or Analysis </a:t>
            </a:r>
            <a:r>
              <a:rPr lang="en-US" dirty="0" err="1" smtClean="0"/>
              <a:t>ToolPak</a:t>
            </a:r>
            <a:endParaRPr lang="en-US" dirty="0" smtClean="0"/>
          </a:p>
          <a:p>
            <a:r>
              <a:rPr lang="en-US" dirty="0" smtClean="0"/>
              <a:t>Three options</a:t>
            </a:r>
          </a:p>
          <a:p>
            <a:pPr lvl="1"/>
            <a:r>
              <a:rPr lang="en-US" dirty="0" smtClean="0"/>
              <a:t>t-Test: Paired Two Sample for Means (dependent)</a:t>
            </a:r>
          </a:p>
          <a:p>
            <a:pPr lvl="1"/>
            <a:r>
              <a:rPr lang="en-US" dirty="0" smtClean="0"/>
              <a:t>t-Test: Two-Sample Assuming Equal Variances (independent)</a:t>
            </a:r>
          </a:p>
          <a:p>
            <a:pPr lvl="1"/>
            <a:r>
              <a:rPr lang="en-US" dirty="0" smtClean="0"/>
              <a:t>t-Test: Two-Sample Assuming Unequal Variances</a:t>
            </a:r>
          </a:p>
          <a:p>
            <a:r>
              <a:rPr lang="en-US" dirty="0" smtClean="0"/>
              <a:t>Hypothesized mean difference = 0</a:t>
            </a:r>
          </a:p>
          <a:p>
            <a:r>
              <a:rPr lang="en-US" dirty="0" smtClean="0"/>
              <a:t>Gives one- and two-tailed p-values and critical values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Reorganize data</a:t>
            </a:r>
          </a:p>
          <a:p>
            <a:r>
              <a:rPr lang="en-US" dirty="0" smtClean="0"/>
              <a:t>=</a:t>
            </a:r>
            <a:r>
              <a:rPr lang="en-US" dirty="0" err="1" smtClean="0"/>
              <a:t>t.test</a:t>
            </a:r>
            <a:r>
              <a:rPr lang="en-US" dirty="0" smtClean="0"/>
              <a:t>(</a:t>
            </a:r>
          </a:p>
          <a:p>
            <a:pPr lvl="1"/>
            <a:r>
              <a:rPr lang="en-US" dirty="0" smtClean="0"/>
              <a:t>Group 1,</a:t>
            </a:r>
          </a:p>
          <a:p>
            <a:pPr lvl="1"/>
            <a:r>
              <a:rPr lang="en-US" dirty="0" smtClean="0"/>
              <a:t>Group 2,</a:t>
            </a:r>
          </a:p>
          <a:p>
            <a:pPr lvl="1"/>
            <a:r>
              <a:rPr lang="en-US" dirty="0" smtClean="0"/>
              <a:t>1 or 2 (number of tails)</a:t>
            </a:r>
          </a:p>
          <a:p>
            <a:pPr lvl="1"/>
            <a:r>
              <a:rPr lang="en-US" dirty="0" smtClean="0"/>
              <a:t>1, 2, or 3 (1 for dependent, 2 for independent with equal variances, 3 for independent with unequal variances </a:t>
            </a:r>
          </a:p>
          <a:p>
            <a:r>
              <a:rPr lang="en-US" dirty="0" smtClean="0"/>
              <a:t>Provides p-value</a:t>
            </a:r>
          </a:p>
          <a:p>
            <a:r>
              <a:rPr lang="en-US" dirty="0" smtClean="0"/>
              <a:t>For test statistic, use =</a:t>
            </a:r>
            <a:r>
              <a:rPr lang="en-US" dirty="0" err="1" smtClean="0"/>
              <a:t>t.inv</a:t>
            </a:r>
            <a:r>
              <a:rPr lang="en-US" dirty="0" smtClean="0"/>
              <a:t>( or =t.inv.2t(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99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ANOVA Principles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Tests for differences among three or more means</a:t>
            </a:r>
          </a:p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IV w 3 or more categories</a:t>
            </a:r>
          </a:p>
          <a:p>
            <a:pPr lvl="1"/>
            <a:r>
              <a:rPr lang="en-US" dirty="0" smtClean="0"/>
              <a:t>DV that is continuous</a:t>
            </a:r>
          </a:p>
          <a:p>
            <a:pPr lvl="1"/>
            <a:r>
              <a:rPr lang="en-US" dirty="0" smtClean="0"/>
              <a:t>No significant outliers</a:t>
            </a:r>
          </a:p>
          <a:p>
            <a:pPr lvl="1"/>
            <a:r>
              <a:rPr lang="en-US" dirty="0" smtClean="0"/>
              <a:t>DV should be distributed normally for each category of IV</a:t>
            </a:r>
          </a:p>
          <a:p>
            <a:pPr lvl="1"/>
            <a:r>
              <a:rPr lang="en-US" dirty="0" smtClean="0"/>
              <a:t>Homogeneity of variances</a:t>
            </a:r>
          </a:p>
          <a:p>
            <a:pPr lvl="1"/>
            <a:r>
              <a:rPr lang="en-US" dirty="0" smtClean="0"/>
              <a:t>Independence of observations (if no replication)</a:t>
            </a:r>
          </a:p>
          <a:p>
            <a:r>
              <a:rPr lang="en-US" dirty="0" smtClean="0"/>
              <a:t>Real-world </a:t>
            </a:r>
            <a:r>
              <a:rPr lang="en-US" dirty="0" smtClean="0"/>
              <a:t>example?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23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ANOVA in Excel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PC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Analysis </a:t>
            </a:r>
            <a:r>
              <a:rPr lang="en-US" dirty="0" err="1" smtClean="0"/>
              <a:t>ToolPak</a:t>
            </a:r>
            <a:endParaRPr lang="en-US" dirty="0" smtClean="0"/>
          </a:p>
          <a:p>
            <a:r>
              <a:rPr lang="en-US" dirty="0" smtClean="0"/>
              <a:t>Three ANOVA options</a:t>
            </a:r>
          </a:p>
          <a:p>
            <a:pPr lvl="1"/>
            <a:r>
              <a:rPr lang="en-US" dirty="0" smtClean="0"/>
              <a:t>ANOVA: Single Factor</a:t>
            </a:r>
          </a:p>
          <a:p>
            <a:pPr lvl="1"/>
            <a:r>
              <a:rPr lang="en-US" dirty="0" smtClean="0"/>
              <a:t>ANOVA: Two-Factor with Replication </a:t>
            </a:r>
          </a:p>
          <a:p>
            <a:pPr lvl="1"/>
            <a:r>
              <a:rPr lang="en-US" dirty="0" smtClean="0"/>
              <a:t>ANOVA: Two-Factor without Replication </a:t>
            </a:r>
          </a:p>
          <a:p>
            <a:r>
              <a:rPr lang="en-US" dirty="0" smtClean="0"/>
              <a:t>Look at p-value</a:t>
            </a:r>
          </a:p>
          <a:p>
            <a:r>
              <a:rPr lang="en-US" dirty="0" smtClean="0"/>
              <a:t>Or F test statistic and F critical value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By hand</a:t>
            </a:r>
          </a:p>
          <a:p>
            <a:r>
              <a:rPr lang="en-US" dirty="0" smtClean="0"/>
              <a:t>Which can be fun </a:t>
            </a:r>
            <a:r>
              <a:rPr lang="en-US" dirty="0" smtClean="0">
                <a:sym typeface="Wingdings"/>
              </a:rPr>
              <a:t></a:t>
            </a:r>
            <a:r>
              <a:rPr lang="en-US" baseline="30000" dirty="0" smtClean="0">
                <a:sym typeface="Wingdings"/>
              </a:rPr>
              <a:t>1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613443" y="6162796"/>
            <a:ext cx="3311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30000" dirty="0" smtClean="0"/>
              <a:t>1</a:t>
            </a:r>
            <a:r>
              <a:rPr lang="en-US" sz="2400" dirty="0" smtClean="0"/>
              <a:t>See Sheet 4 for said fun.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480821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Resources (Yes, FREE!)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Statistics</a:t>
            </a:r>
          </a:p>
          <a:p>
            <a:pPr lvl="1"/>
            <a:r>
              <a:rPr lang="en-US" dirty="0" err="1" smtClean="0"/>
              <a:t>Laerd</a:t>
            </a:r>
            <a:r>
              <a:rPr lang="en-US" dirty="0" smtClean="0"/>
              <a:t> website (use Google to search for </a:t>
            </a:r>
            <a:r>
              <a:rPr lang="en-US" dirty="0" err="1" smtClean="0"/>
              <a:t>Laerd</a:t>
            </a:r>
            <a:r>
              <a:rPr lang="en-US" dirty="0" smtClean="0"/>
              <a:t> </a:t>
            </a:r>
            <a:r>
              <a:rPr lang="en-US" dirty="0" smtClean="0"/>
              <a:t>“insert name </a:t>
            </a:r>
            <a:r>
              <a:rPr lang="en-US" dirty="0" smtClean="0"/>
              <a:t>of test”)</a:t>
            </a:r>
          </a:p>
          <a:p>
            <a:pPr lvl="1"/>
            <a:r>
              <a:rPr lang="en-US" dirty="0" smtClean="0"/>
              <a:t>Khan </a:t>
            </a:r>
            <a:r>
              <a:rPr lang="en-US" dirty="0" err="1" smtClean="0"/>
              <a:t>Academy</a:t>
            </a:r>
            <a:r>
              <a:rPr lang="en-US" dirty="0" err="1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://www.khanacademy.org/math/probability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Jbstatistics</a:t>
            </a:r>
            <a:r>
              <a:rPr lang="en-US" dirty="0"/>
              <a:t> </a:t>
            </a:r>
            <a:r>
              <a:rPr lang="en-US" dirty="0" smtClean="0">
                <a:hlinkClick r:id="rId3"/>
              </a:rPr>
              <a:t>http://www.youtube.com/user/jbstatistics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Excel</a:t>
            </a:r>
          </a:p>
          <a:p>
            <a:pPr lvl="1"/>
            <a:r>
              <a:rPr lang="en-US" dirty="0" smtClean="0"/>
              <a:t>Sam’s Excel videos on </a:t>
            </a:r>
            <a:r>
              <a:rPr lang="en-US" dirty="0" err="1" smtClean="0"/>
              <a:t>YouTube</a:t>
            </a:r>
            <a:r>
              <a:rPr lang="en-US" dirty="0" err="1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://www.youtube.com/user/</a:t>
            </a:r>
            <a:r>
              <a:rPr lang="en-US" dirty="0" smtClean="0">
                <a:hlinkClick r:id="rId4"/>
              </a:rPr>
              <a:t>vostats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establish the importance of statistics and Excel to our students and their agencies</a:t>
            </a:r>
          </a:p>
          <a:p>
            <a:r>
              <a:rPr lang="en-US" dirty="0" smtClean="0"/>
              <a:t>To review descriptive statistics</a:t>
            </a:r>
          </a:p>
          <a:p>
            <a:r>
              <a:rPr lang="en-US" dirty="0" smtClean="0"/>
              <a:t>To review simple inferential statistics</a:t>
            </a:r>
          </a:p>
          <a:p>
            <a:pPr lvl="1"/>
            <a:r>
              <a:rPr lang="en-US" dirty="0" smtClean="0"/>
              <a:t>Chi-square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 test</a:t>
            </a:r>
          </a:p>
          <a:p>
            <a:pPr lvl="1"/>
            <a:r>
              <a:rPr lang="en-US" dirty="0" smtClean="0"/>
              <a:t>ANOVA</a:t>
            </a:r>
          </a:p>
          <a:p>
            <a:r>
              <a:rPr lang="en-US" dirty="0" smtClean="0"/>
              <a:t>To conduct simple analyses in Excel on both a Mac and a 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30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Stats and Excel?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Commitment to evidence-based practice</a:t>
            </a:r>
          </a:p>
          <a:p>
            <a:pPr lvl="1"/>
            <a:r>
              <a:rPr lang="en-US" dirty="0" smtClean="0"/>
              <a:t>Specifically w respect to evaluating </a:t>
            </a:r>
            <a:r>
              <a:rPr lang="en-US" dirty="0" smtClean="0"/>
              <a:t>practice</a:t>
            </a:r>
            <a:endParaRPr lang="en-US" dirty="0" smtClean="0"/>
          </a:p>
          <a:p>
            <a:r>
              <a:rPr lang="en-US" dirty="0" smtClean="0"/>
              <a:t>Excel as readily available</a:t>
            </a:r>
          </a:p>
          <a:p>
            <a:r>
              <a:rPr lang="en-US" dirty="0" smtClean="0"/>
              <a:t>Excel having augmented capacity</a:t>
            </a:r>
          </a:p>
          <a:p>
            <a:pPr lvl="1"/>
            <a:r>
              <a:rPr lang="en-US" dirty="0" smtClean="0"/>
              <a:t>Specifically on a PC</a:t>
            </a:r>
          </a:p>
          <a:p>
            <a:pPr lvl="1"/>
            <a:r>
              <a:rPr lang="en-US" dirty="0" smtClean="0"/>
              <a:t>Carries out descriptive and inferential analyses with ease</a:t>
            </a:r>
          </a:p>
          <a:p>
            <a:pPr lvl="1"/>
            <a:r>
              <a:rPr lang="en-US" dirty="0" smtClean="0"/>
              <a:t>Let’s install Analysis </a:t>
            </a:r>
            <a:r>
              <a:rPr lang="en-US" dirty="0" err="1" smtClean="0"/>
              <a:t>ToolPak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850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Analysis </a:t>
            </a:r>
            <a:r>
              <a:rPr lang="en-US" dirty="0" err="1" smtClean="0"/>
              <a:t>ToolPak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File tab</a:t>
            </a:r>
          </a:p>
          <a:p>
            <a:r>
              <a:rPr lang="en-US" dirty="0" smtClean="0"/>
              <a:t>Then Options (second from bottom)</a:t>
            </a:r>
          </a:p>
          <a:p>
            <a:r>
              <a:rPr lang="en-US" dirty="0" smtClean="0"/>
              <a:t>Then Add-Ins (again second from bottom)</a:t>
            </a:r>
          </a:p>
          <a:p>
            <a:r>
              <a:rPr lang="en-US" dirty="0" smtClean="0"/>
              <a:t>On Manage drop-down menu, select Excel Add-ins… then click Go</a:t>
            </a:r>
          </a:p>
          <a:p>
            <a:r>
              <a:rPr lang="en-US" dirty="0" smtClean="0"/>
              <a:t>Select Analysis </a:t>
            </a:r>
            <a:r>
              <a:rPr lang="en-US" dirty="0" err="1" smtClean="0"/>
              <a:t>ToolPak</a:t>
            </a:r>
            <a:r>
              <a:rPr lang="en-US" dirty="0" smtClean="0"/>
              <a:t>, </a:t>
            </a:r>
            <a:r>
              <a:rPr lang="en-US" dirty="0" smtClean="0"/>
              <a:t>and click OK</a:t>
            </a:r>
          </a:p>
          <a:p>
            <a:r>
              <a:rPr lang="en-US" dirty="0" smtClean="0"/>
              <a:t>Data Analysis should appear as a button on the far </a:t>
            </a:r>
            <a:r>
              <a:rPr lang="en-US" dirty="0" smtClean="0"/>
              <a:t>right of </a:t>
            </a:r>
            <a:r>
              <a:rPr lang="en-US" dirty="0" smtClean="0"/>
              <a:t>the Data tab</a:t>
            </a:r>
          </a:p>
        </p:txBody>
      </p:sp>
    </p:spTree>
    <p:extLst>
      <p:ext uri="{BB962C8B-B14F-4D97-AF65-F5344CB8AC3E}">
        <p14:creationId xmlns:p14="http://schemas.microsoft.com/office/powerpoint/2010/main" val="2158357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Statistics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Measures of central tendency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Mean</a:t>
            </a:r>
          </a:p>
          <a:p>
            <a:r>
              <a:rPr lang="en-US" dirty="0" smtClean="0"/>
              <a:t>Median </a:t>
            </a:r>
          </a:p>
          <a:p>
            <a:r>
              <a:rPr lang="en-US" dirty="0" smtClean="0"/>
              <a:t>Mode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Measures of variability/shape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Variance</a:t>
            </a:r>
          </a:p>
          <a:p>
            <a:r>
              <a:rPr lang="en-US" dirty="0" smtClean="0"/>
              <a:t>Standard deviation</a:t>
            </a:r>
          </a:p>
          <a:p>
            <a:r>
              <a:rPr lang="en-US" dirty="0" smtClean="0"/>
              <a:t>Minimum</a:t>
            </a:r>
          </a:p>
          <a:p>
            <a:r>
              <a:rPr lang="en-US" dirty="0" smtClean="0"/>
              <a:t>Maximum</a:t>
            </a:r>
          </a:p>
          <a:p>
            <a:r>
              <a:rPr lang="en-US" dirty="0" smtClean="0"/>
              <a:t>Range</a:t>
            </a:r>
          </a:p>
          <a:p>
            <a:r>
              <a:rPr lang="en-US" dirty="0" smtClean="0"/>
              <a:t>Interquartile range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457200" y="3645682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Measures of shape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285444"/>
            <a:ext cx="4040188" cy="395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Skewness</a:t>
            </a:r>
            <a:endParaRPr lang="en-US" dirty="0" smtClean="0"/>
          </a:p>
          <a:p>
            <a:r>
              <a:rPr lang="en-US" dirty="0" smtClean="0"/>
              <a:t>Kurtosis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3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Stats in Excel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are in luck!</a:t>
            </a:r>
          </a:p>
          <a:p>
            <a:r>
              <a:rPr lang="en-US" dirty="0" smtClean="0"/>
              <a:t>Use Analysis </a:t>
            </a:r>
            <a:r>
              <a:rPr lang="en-US" dirty="0" err="1" smtClean="0"/>
              <a:t>ToolPak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=average(</a:t>
            </a:r>
          </a:p>
          <a:p>
            <a:r>
              <a:rPr lang="en-US" dirty="0" smtClean="0"/>
              <a:t>=median(</a:t>
            </a:r>
          </a:p>
          <a:p>
            <a:r>
              <a:rPr lang="en-US" dirty="0" smtClean="0"/>
              <a:t>=mode(</a:t>
            </a:r>
          </a:p>
          <a:p>
            <a:r>
              <a:rPr lang="en-US" dirty="0" smtClean="0"/>
              <a:t>=</a:t>
            </a:r>
            <a:r>
              <a:rPr lang="en-US" dirty="0" err="1" smtClean="0"/>
              <a:t>var.s</a:t>
            </a:r>
            <a:r>
              <a:rPr lang="en-US" dirty="0" smtClean="0"/>
              <a:t>(</a:t>
            </a:r>
          </a:p>
          <a:p>
            <a:r>
              <a:rPr lang="en-US" dirty="0" smtClean="0"/>
              <a:t>=</a:t>
            </a:r>
            <a:r>
              <a:rPr lang="en-US" dirty="0" err="1" smtClean="0"/>
              <a:t>stdev.s</a:t>
            </a:r>
            <a:r>
              <a:rPr lang="en-US" dirty="0" smtClean="0"/>
              <a:t>(</a:t>
            </a:r>
          </a:p>
          <a:p>
            <a:r>
              <a:rPr lang="en-US" dirty="0" smtClean="0"/>
              <a:t>=min(</a:t>
            </a:r>
          </a:p>
          <a:p>
            <a:r>
              <a:rPr lang="en-US" dirty="0" smtClean="0"/>
              <a:t>=max(</a:t>
            </a:r>
          </a:p>
          <a:p>
            <a:r>
              <a:rPr lang="en-US" dirty="0" smtClean="0"/>
              <a:t>=skew(</a:t>
            </a:r>
          </a:p>
          <a:p>
            <a:r>
              <a:rPr lang="en-US" dirty="0" smtClean="0"/>
              <a:t>=</a:t>
            </a:r>
            <a:r>
              <a:rPr lang="en-US" dirty="0" err="1" smtClean="0"/>
              <a:t>kurt</a:t>
            </a:r>
            <a:r>
              <a:rPr lang="en-US" dirty="0" smtClean="0"/>
              <a:t>(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Inferential Statistics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Nonparametric tests</a:t>
            </a:r>
          </a:p>
          <a:p>
            <a:pPr lvl="1"/>
            <a:r>
              <a:rPr lang="en-US" dirty="0" smtClean="0"/>
              <a:t>More lenient re: assumptions about distributions</a:t>
            </a:r>
          </a:p>
          <a:p>
            <a:pPr lvl="1"/>
            <a:r>
              <a:rPr lang="en-US" dirty="0" smtClean="0"/>
              <a:t>Ex: chi-square</a:t>
            </a:r>
          </a:p>
          <a:p>
            <a:r>
              <a:rPr lang="en-US" dirty="0" smtClean="0"/>
              <a:t>Parametric tests</a:t>
            </a:r>
          </a:p>
          <a:p>
            <a:pPr lvl="1"/>
            <a:r>
              <a:rPr lang="en-US" dirty="0" smtClean="0"/>
              <a:t>Make assumptions about distributions</a:t>
            </a:r>
          </a:p>
          <a:p>
            <a:pPr lvl="1"/>
            <a:r>
              <a:rPr lang="en-US" dirty="0" smtClean="0"/>
              <a:t>Ex: t test, ANOVA</a:t>
            </a:r>
          </a:p>
        </p:txBody>
      </p:sp>
    </p:spTree>
    <p:extLst>
      <p:ext uri="{BB962C8B-B14F-4D97-AF65-F5344CB8AC3E}">
        <p14:creationId xmlns:p14="http://schemas.microsoft.com/office/powerpoint/2010/main" val="3727998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for an association between two categorical variables</a:t>
            </a:r>
          </a:p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Categorical (i.e., nominal or ordinal) variables</a:t>
            </a:r>
          </a:p>
          <a:p>
            <a:pPr lvl="1"/>
            <a:r>
              <a:rPr lang="en-US" dirty="0" smtClean="0"/>
              <a:t>Variables have at least two attributes</a:t>
            </a:r>
          </a:p>
          <a:p>
            <a:pPr lvl="1"/>
            <a:r>
              <a:rPr lang="en-US" dirty="0" smtClean="0"/>
              <a:t>Each cell has at least 5 cases (for a 2 x 2 table)</a:t>
            </a:r>
          </a:p>
          <a:p>
            <a:r>
              <a:rPr lang="en-US" dirty="0" smtClean="0"/>
              <a:t>Real-world </a:t>
            </a:r>
            <a:r>
              <a:rPr lang="en-US" dirty="0" smtClean="0"/>
              <a:t>example?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51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Sorry. No easy way </a:t>
            </a:r>
            <a:r>
              <a:rPr lang="en-US" dirty="0" smtClean="0">
                <a:sym typeface="Wingdings"/>
              </a:rPr>
              <a:t></a:t>
            </a:r>
          </a:p>
          <a:p>
            <a:r>
              <a:rPr lang="en-US" dirty="0" smtClean="0">
                <a:sym typeface="Wingdings"/>
              </a:rPr>
              <a:t>But PivotTables are cool </a:t>
            </a:r>
          </a:p>
          <a:p>
            <a:r>
              <a:rPr lang="en-US" dirty="0" smtClean="0">
                <a:sym typeface="Wingdings"/>
              </a:rPr>
              <a:t>Paste values, JUST values</a:t>
            </a:r>
          </a:p>
          <a:p>
            <a:r>
              <a:rPr lang="en-US" dirty="0" smtClean="0">
                <a:sym typeface="Wingdings"/>
              </a:rPr>
              <a:t>Create expected frequency table (row marginal total * column marginal total / total)</a:t>
            </a:r>
          </a:p>
          <a:p>
            <a:r>
              <a:rPr lang="en-US" dirty="0" smtClean="0">
                <a:sym typeface="Wingdings"/>
              </a:rPr>
              <a:t>For test statistic =</a:t>
            </a:r>
            <a:r>
              <a:rPr lang="en-US" dirty="0" err="1" smtClean="0">
                <a:sym typeface="Wingdings"/>
              </a:rPr>
              <a:t>chisq.test</a:t>
            </a:r>
            <a:r>
              <a:rPr lang="en-US" dirty="0" smtClean="0">
                <a:sym typeface="Wingdings"/>
              </a:rPr>
              <a:t>(actual, expected)</a:t>
            </a:r>
          </a:p>
          <a:p>
            <a:r>
              <a:rPr lang="en-US" dirty="0" smtClean="0">
                <a:sym typeface="Wingdings"/>
              </a:rPr>
              <a:t>For p value =</a:t>
            </a:r>
            <a:r>
              <a:rPr lang="en-US" dirty="0" err="1" smtClean="0">
                <a:sym typeface="Wingdings"/>
              </a:rPr>
              <a:t>chisq.dist.rt</a:t>
            </a:r>
            <a:r>
              <a:rPr lang="en-US" dirty="0" smtClean="0">
                <a:sym typeface="Wingdings"/>
              </a:rPr>
              <a:t>(test statistic, degrees of freedom). (Remember: </a:t>
            </a:r>
            <a:r>
              <a:rPr lang="en-US" dirty="0" err="1" smtClean="0">
                <a:sym typeface="Wingdings"/>
              </a:rPr>
              <a:t>df</a:t>
            </a:r>
            <a:r>
              <a:rPr lang="en-US" dirty="0" smtClean="0">
                <a:sym typeface="Wingdings"/>
              </a:rPr>
              <a:t> = (r-1)(c-1) )</a:t>
            </a:r>
          </a:p>
          <a:p>
            <a:pPr lvl="1"/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98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rgbClr val="FFD25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992</Words>
  <Application>Microsoft Macintosh PowerPoint</Application>
  <PresentationFormat>On-screen Show (4:3)</PresentationFormat>
  <Paragraphs>188</Paragraphs>
  <Slides>18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Stats &amp; Excel Crash Course</vt:lpstr>
      <vt:lpstr>Objectives</vt:lpstr>
      <vt:lpstr>Why Stats and Excel?</vt:lpstr>
      <vt:lpstr>Installing Analysis ToolPak</vt:lpstr>
      <vt:lpstr>Descriptive Statistics</vt:lpstr>
      <vt:lpstr>Descriptive Stats in Excel</vt:lpstr>
      <vt:lpstr>Inferential Statistics</vt:lpstr>
      <vt:lpstr>Chi-Square Principles</vt:lpstr>
      <vt:lpstr>Chi-Square in Excel</vt:lpstr>
      <vt:lpstr>Checking for Parametric Assumptions</vt:lpstr>
      <vt:lpstr>Assumptions: Outliers</vt:lpstr>
      <vt:lpstr>Assumptions: Normality </vt:lpstr>
      <vt:lpstr>Assumptions: Homogeneity of Variances</vt:lpstr>
      <vt:lpstr>t Test Principles</vt:lpstr>
      <vt:lpstr>t Test in Excel</vt:lpstr>
      <vt:lpstr>ANOVA Principles</vt:lpstr>
      <vt:lpstr>ANOVA in Excel</vt:lpstr>
      <vt:lpstr>Free Resources (Yes, FREE!)</vt:lpstr>
    </vt:vector>
  </TitlesOfParts>
  <Company>University of California at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Stats &amp; Excel Crash Course</dc:title>
  <dc:creator>Charity Fitzgerald</dc:creator>
  <cp:lastModifiedBy>Charity Fitzgerald</cp:lastModifiedBy>
  <cp:revision>26</cp:revision>
  <dcterms:created xsi:type="dcterms:W3CDTF">2014-03-15T20:14:13Z</dcterms:created>
  <dcterms:modified xsi:type="dcterms:W3CDTF">2014-04-08T03:54:33Z</dcterms:modified>
</cp:coreProperties>
</file>